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10058400" cy="7772400"/>
  <p:notesSz cx="7099300" cy="93853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8102E"/>
    <a:srgbClr val="73002B"/>
    <a:srgbClr val="B9B9B9"/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79" d="100"/>
          <a:sy n="79" d="100"/>
        </p:scale>
        <p:origin x="1542" y="-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1272011"/>
            <a:ext cx="8549640" cy="2705947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4082310"/>
            <a:ext cx="7543800" cy="1876530"/>
          </a:xfrm>
        </p:spPr>
        <p:txBody>
          <a:bodyPr/>
          <a:lstStyle>
            <a:lvl1pPr marL="0" indent="0" algn="ctr">
              <a:buNone/>
              <a:defRPr sz="2640"/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826F2-6259-4A1F-8378-6799AC67CBE5}" type="datetimeFigureOut">
              <a:rPr lang="en-US" smtClean="0"/>
              <a:t>8/8/2023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70627-7F9E-41D5-80CA-442C0B88401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556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826F2-6259-4A1F-8378-6799AC67CBE5}" type="datetimeFigureOut">
              <a:rPr lang="en-US" smtClean="0"/>
              <a:t>8/8/2023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70627-7F9E-41D5-80CA-442C0B88401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529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413808"/>
            <a:ext cx="2168843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413808"/>
            <a:ext cx="6380798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826F2-6259-4A1F-8378-6799AC67CBE5}" type="datetimeFigureOut">
              <a:rPr lang="en-US" smtClean="0"/>
              <a:t>8/8/2023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70627-7F9E-41D5-80CA-442C0B88401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5665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826F2-6259-4A1F-8378-6799AC67CBE5}" type="datetimeFigureOut">
              <a:rPr lang="en-US" smtClean="0"/>
              <a:t>8/8/2023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70627-7F9E-41D5-80CA-442C0B88401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9359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1937705"/>
            <a:ext cx="8675370" cy="3233102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5201393"/>
            <a:ext cx="8675370" cy="1700212"/>
          </a:xfrm>
        </p:spPr>
        <p:txBody>
          <a:bodyPr/>
          <a:lstStyle>
            <a:lvl1pPr marL="0" indent="0">
              <a:buNone/>
              <a:defRPr sz="2640">
                <a:solidFill>
                  <a:schemeClr val="tx1"/>
                </a:solidFill>
              </a:defRPr>
            </a:lvl1pPr>
            <a:lvl2pPr marL="5029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826F2-6259-4A1F-8378-6799AC67CBE5}" type="datetimeFigureOut">
              <a:rPr lang="en-US" smtClean="0"/>
              <a:t>8/8/2023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70627-7F9E-41D5-80CA-442C0B88401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544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826F2-6259-4A1F-8378-6799AC67CBE5}" type="datetimeFigureOut">
              <a:rPr lang="en-US" smtClean="0"/>
              <a:t>8/8/2023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70627-7F9E-41D5-80CA-442C0B88401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597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13810"/>
            <a:ext cx="867537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1905318"/>
            <a:ext cx="4255174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2839085"/>
            <a:ext cx="4255174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1905318"/>
            <a:ext cx="4276130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2839085"/>
            <a:ext cx="4276130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826F2-6259-4A1F-8378-6799AC67CBE5}" type="datetimeFigureOut">
              <a:rPr lang="en-US" smtClean="0"/>
              <a:t>8/8/2023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70627-7F9E-41D5-80CA-442C0B88401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6401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826F2-6259-4A1F-8378-6799AC67CBE5}" type="datetimeFigureOut">
              <a:rPr lang="en-US" smtClean="0"/>
              <a:t>8/8/2023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70627-7F9E-41D5-80CA-442C0B88401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393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826F2-6259-4A1F-8378-6799AC67CBE5}" type="datetimeFigureOut">
              <a:rPr lang="en-US" smtClean="0"/>
              <a:t>8/8/2023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70627-7F9E-41D5-80CA-442C0B88401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011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1119083"/>
            <a:ext cx="5092065" cy="5523442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826F2-6259-4A1F-8378-6799AC67CBE5}" type="datetimeFigureOut">
              <a:rPr lang="en-US" smtClean="0"/>
              <a:t>8/8/2023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70627-7F9E-41D5-80CA-442C0B88401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421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1119083"/>
            <a:ext cx="5092065" cy="5523442"/>
          </a:xfrm>
        </p:spPr>
        <p:txBody>
          <a:bodyPr anchor="t"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826F2-6259-4A1F-8378-6799AC67CBE5}" type="datetimeFigureOut">
              <a:rPr lang="en-US" smtClean="0"/>
              <a:t>8/8/2023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70627-7F9E-41D5-80CA-442C0B88401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6343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2826F2-6259-4A1F-8378-6799AC67CBE5}" type="datetimeFigureOut">
              <a:rPr lang="en-US" smtClean="0"/>
              <a:t>8/8/2023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470627-7F9E-41D5-80CA-442C0B88401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575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freepngimg.com/png/17121-tulip-png-picture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nk flower with green leaves&#10;&#10;Description automatically generated with low confidence">
            <a:extLst>
              <a:ext uri="{FF2B5EF4-FFF2-40B4-BE49-F238E27FC236}">
                <a16:creationId xmlns:a16="http://schemas.microsoft.com/office/drawing/2014/main" id="{D5382930-7814-4A55-9B06-0724DBDAC6D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791179">
            <a:off x="6402885" y="4698712"/>
            <a:ext cx="634706" cy="13716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4CA1B25-1FDD-4DE3-A825-A1686918C3AF}"/>
              </a:ext>
            </a:extLst>
          </p:cNvPr>
          <p:cNvSpPr/>
          <p:nvPr/>
        </p:nvSpPr>
        <p:spPr>
          <a:xfrm>
            <a:off x="204307" y="52871"/>
            <a:ext cx="9682212" cy="1001315"/>
          </a:xfrm>
          <a:prstGeom prst="rect">
            <a:avLst/>
          </a:prstGeom>
          <a:solidFill>
            <a:srgbClr val="C810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8102E"/>
              </a:solidFill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5088BEA-A7BF-41F1-89AD-55E7CAC52FF2}"/>
              </a:ext>
            </a:extLst>
          </p:cNvPr>
          <p:cNvCxnSpPr>
            <a:cxnSpLocks/>
          </p:cNvCxnSpPr>
          <p:nvPr/>
        </p:nvCxnSpPr>
        <p:spPr>
          <a:xfrm>
            <a:off x="7343853" y="1539314"/>
            <a:ext cx="0" cy="5867243"/>
          </a:xfrm>
          <a:prstGeom prst="line">
            <a:avLst/>
          </a:prstGeom>
          <a:ln w="3175">
            <a:solidFill>
              <a:srgbClr val="C810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5C086BF3-9625-4B11-A118-BC448FAE7A60}"/>
              </a:ext>
            </a:extLst>
          </p:cNvPr>
          <p:cNvSpPr txBox="1"/>
          <p:nvPr/>
        </p:nvSpPr>
        <p:spPr>
          <a:xfrm>
            <a:off x="7391852" y="1422368"/>
            <a:ext cx="2233561" cy="5193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>
                <a:solidFill>
                  <a:srgbClr val="C8102E"/>
                </a:solidFill>
                <a:latin typeface="Constantia" panose="02030602050306030303" pitchFamily="18" charset="0"/>
              </a:rPr>
              <a:t>SWEET TREATS</a:t>
            </a:r>
          </a:p>
          <a:p>
            <a:pPr algn="ctr"/>
            <a:endParaRPr lang="en-US" sz="1000" i="1" dirty="0">
              <a:solidFill>
                <a:srgbClr val="C8102E"/>
              </a:solidFill>
              <a:latin typeface="Constantia" panose="02030602050306030303" pitchFamily="18" charset="0"/>
            </a:endParaRPr>
          </a:p>
          <a:p>
            <a:pPr algn="ctr"/>
            <a:r>
              <a:rPr lang="en-US" sz="1200" i="1" dirty="0">
                <a:latin typeface="Constantia" panose="02030602050306030303" pitchFamily="18" charset="0"/>
              </a:rPr>
              <a:t>Be sure to save room for dessert… All desserts are made from scratch by our in-house baker Donna and are constantly changing for freshness. Check our current menu or ask your Server. </a:t>
            </a:r>
          </a:p>
          <a:p>
            <a:pPr algn="ctr"/>
            <a:endParaRPr lang="en-US" sz="800" b="1" dirty="0">
              <a:solidFill>
                <a:srgbClr val="73002B"/>
              </a:solidFill>
              <a:latin typeface="Constantia" panose="02030602050306030303" pitchFamily="18" charset="0"/>
            </a:endParaRPr>
          </a:p>
          <a:p>
            <a:pPr algn="ctr"/>
            <a:endParaRPr lang="en-US" sz="1050" b="1" i="1" dirty="0">
              <a:latin typeface="Constantia" panose="02030602050306030303" pitchFamily="18" charset="0"/>
            </a:endParaRPr>
          </a:p>
          <a:p>
            <a:pPr algn="ctr"/>
            <a:endParaRPr lang="en-US" sz="1100" b="1" dirty="0">
              <a:solidFill>
                <a:srgbClr val="73002B"/>
              </a:solidFill>
              <a:latin typeface="Constantia" panose="02030602050306030303" pitchFamily="18" charset="0"/>
            </a:endParaRPr>
          </a:p>
          <a:p>
            <a:pPr algn="ctr"/>
            <a:r>
              <a:rPr lang="en-US" b="1" u="sng" dirty="0">
                <a:solidFill>
                  <a:srgbClr val="C8102E"/>
                </a:solidFill>
                <a:latin typeface="Constantia" panose="02030602050306030303" pitchFamily="18" charset="0"/>
              </a:rPr>
              <a:t>BEVERAGES</a:t>
            </a:r>
          </a:p>
          <a:p>
            <a:pPr algn="ctr"/>
            <a:endParaRPr lang="en-US" b="1" u="sng" dirty="0">
              <a:solidFill>
                <a:srgbClr val="C8102E"/>
              </a:solidFill>
              <a:latin typeface="Constantia" panose="02030602050306030303" pitchFamily="18" charset="0"/>
            </a:endParaRPr>
          </a:p>
          <a:p>
            <a:r>
              <a:rPr lang="en-US" sz="1400" i="1" dirty="0">
                <a:latin typeface="Constantia" panose="02030602050306030303" pitchFamily="18" charset="0"/>
              </a:rPr>
              <a:t>~ Founders Porter</a:t>
            </a:r>
          </a:p>
          <a:p>
            <a:r>
              <a:rPr lang="en-US" sz="1400" i="1" dirty="0">
                <a:latin typeface="Constantia" panose="02030602050306030303" pitchFamily="18" charset="0"/>
              </a:rPr>
              <a:t>~ </a:t>
            </a:r>
            <a:r>
              <a:rPr lang="en-US" sz="1400" i="1" dirty="0" err="1">
                <a:latin typeface="Constantia" panose="02030602050306030303" pitchFamily="18" charset="0"/>
              </a:rPr>
              <a:t>Laya</a:t>
            </a:r>
            <a:r>
              <a:rPr lang="en-US" sz="1400" i="1" dirty="0">
                <a:latin typeface="Constantia" panose="02030602050306030303" pitchFamily="18" charset="0"/>
              </a:rPr>
              <a:t> Red Blend Wine</a:t>
            </a:r>
          </a:p>
          <a:p>
            <a:endParaRPr lang="en-US" sz="1400" i="1" dirty="0">
              <a:latin typeface="Constantia" panose="02030602050306030303" pitchFamily="18" charset="0"/>
            </a:endParaRPr>
          </a:p>
          <a:p>
            <a:r>
              <a:rPr lang="en-US" sz="1400" i="1" dirty="0">
                <a:latin typeface="Constantia" panose="02030602050306030303" pitchFamily="18" charset="0"/>
              </a:rPr>
              <a:t>~ Freshly Brewed &amp; Hot  </a:t>
            </a:r>
            <a:br>
              <a:rPr lang="en-US" sz="1400" i="1" dirty="0">
                <a:latin typeface="Constantia" panose="02030602050306030303" pitchFamily="18" charset="0"/>
              </a:rPr>
            </a:br>
            <a:r>
              <a:rPr lang="en-US" sz="1400" i="1" dirty="0">
                <a:latin typeface="Constantia" panose="02030602050306030303" pitchFamily="18" charset="0"/>
              </a:rPr>
              <a:t>   French Roast Coffee </a:t>
            </a:r>
          </a:p>
          <a:p>
            <a:endParaRPr lang="en-US" sz="600" i="1" dirty="0">
              <a:latin typeface="Constantia" panose="02030602050306030303" pitchFamily="18" charset="0"/>
            </a:endParaRPr>
          </a:p>
          <a:p>
            <a:r>
              <a:rPr lang="en-US" sz="1400" i="1" dirty="0">
                <a:latin typeface="Constantia" panose="02030602050306030303" pitchFamily="18" charset="0"/>
              </a:rPr>
              <a:t>~ Assorted Herbal Teas</a:t>
            </a:r>
          </a:p>
          <a:p>
            <a:endParaRPr lang="en-US" sz="600" i="1" dirty="0">
              <a:latin typeface="Constantia" panose="02030602050306030303" pitchFamily="18" charset="0"/>
            </a:endParaRPr>
          </a:p>
          <a:p>
            <a:r>
              <a:rPr lang="en-US" sz="1400" i="1" dirty="0">
                <a:latin typeface="Constantia" panose="02030602050306030303" pitchFamily="18" charset="0"/>
              </a:rPr>
              <a:t>~ Cold Sips include </a:t>
            </a:r>
            <a:br>
              <a:rPr lang="en-US" sz="1400" i="1" dirty="0">
                <a:latin typeface="Constantia" panose="02030602050306030303" pitchFamily="18" charset="0"/>
              </a:rPr>
            </a:br>
            <a:r>
              <a:rPr lang="en-US" sz="1400" i="1" dirty="0">
                <a:latin typeface="Constantia" panose="02030602050306030303" pitchFamily="18" charset="0"/>
              </a:rPr>
              <a:t>   Hosmer Sodas </a:t>
            </a:r>
          </a:p>
          <a:p>
            <a:r>
              <a:rPr lang="en-US" sz="1400" i="1" dirty="0">
                <a:latin typeface="Constantia" panose="02030602050306030303" pitchFamily="18" charset="0"/>
              </a:rPr>
              <a:t>   &amp; Flavored Seltzers </a:t>
            </a:r>
          </a:p>
          <a:p>
            <a:pPr algn="ctr"/>
            <a:endParaRPr lang="en-US" sz="1600" b="1" u="sng" dirty="0">
              <a:solidFill>
                <a:srgbClr val="73002B"/>
              </a:solidFill>
              <a:latin typeface="Constantia" panose="02030602050306030303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75DDA33-0215-4082-BEC1-F447DFD4EA38}"/>
              </a:ext>
            </a:extLst>
          </p:cNvPr>
          <p:cNvSpPr txBox="1"/>
          <p:nvPr/>
        </p:nvSpPr>
        <p:spPr>
          <a:xfrm>
            <a:off x="465413" y="421053"/>
            <a:ext cx="9160000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i="1" dirty="0">
                <a:solidFill>
                  <a:schemeClr val="bg1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~ Featured Dine-In Selections ~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E870B7-D26A-4188-8E0E-87530D5E9B9B}"/>
              </a:ext>
            </a:extLst>
          </p:cNvPr>
          <p:cNvSpPr txBox="1"/>
          <p:nvPr/>
        </p:nvSpPr>
        <p:spPr>
          <a:xfrm>
            <a:off x="377695" y="1130656"/>
            <a:ext cx="6887065" cy="8433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u="sng" dirty="0">
                <a:solidFill>
                  <a:srgbClr val="C8102E"/>
                </a:solidFill>
                <a:latin typeface="Constantia" panose="02030602050306030303" pitchFamily="18" charset="0"/>
              </a:rPr>
              <a:t>ENTREES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1" u="none" strike="noStrike" kern="1200" cap="none" spc="0" normalizeH="0" baseline="0" noProof="0" dirty="0">
              <a:ln>
                <a:noFill/>
              </a:ln>
              <a:solidFill>
                <a:srgbClr val="C8102E"/>
              </a:solidFill>
              <a:effectLst/>
              <a:uLnTx/>
              <a:uFillTx/>
              <a:latin typeface="Constantia" panose="02030602050306030303" pitchFamily="18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Beet Salad~ </a:t>
            </a: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srgbClr val="C8102E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$12</a:t>
            </a:r>
            <a:endParaRPr kumimoji="0" lang="en-US" sz="14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 panose="02030602050306030303" pitchFamily="18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Roasted Beets on a bed of Spring Mix &amp; Spinach with Goat Cheese &amp; Toasted Walnuts.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i="1" dirty="0">
                <a:solidFill>
                  <a:prstClr val="black"/>
                </a:solidFill>
                <a:latin typeface="Constantia" panose="02030602050306030303" pitchFamily="18" charset="0"/>
              </a:rPr>
              <a:t>Topped with Balsamic Vinaigrette. </a:t>
            </a:r>
            <a:r>
              <a:rPr lang="en-US" sz="1400" b="1" i="1" dirty="0">
                <a:solidFill>
                  <a:srgbClr val="C8102E"/>
                </a:solidFill>
                <a:latin typeface="Constantia" panose="02030602050306030303" pitchFamily="18" charset="0"/>
              </a:rPr>
              <a:t>(GF, Vegetarian)</a:t>
            </a:r>
            <a:endParaRPr kumimoji="0" lang="en-US" sz="1400" b="1" i="1" u="none" strike="noStrike" kern="1200" cap="none" spc="0" normalizeH="0" baseline="0" noProof="0" dirty="0">
              <a:ln>
                <a:noFill/>
              </a:ln>
              <a:solidFill>
                <a:srgbClr val="C8102E"/>
              </a:solidFill>
              <a:effectLst/>
              <a:uLnTx/>
              <a:uFillTx/>
              <a:latin typeface="Constantia" panose="02030602050306030303" pitchFamily="18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Salmon Sushi Bowl~</a:t>
            </a: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rgbClr val="C8102E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 </a:t>
            </a: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srgbClr val="C8102E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$13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i="1" dirty="0">
                <a:solidFill>
                  <a:prstClr val="black"/>
                </a:solidFill>
                <a:latin typeface="Constantia" panose="02030602050306030303" pitchFamily="18" charset="0"/>
              </a:rPr>
              <a:t>Roasted Salmon on a bed of Brown Rice with Spinach, Cucumber, Avocado &amp; Red Onion. Topped with a Sriracha Mayo Drizzle &amp; Nori Seaweed.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 </a:t>
            </a: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srgbClr val="C8102E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(GF, DF</a:t>
            </a:r>
            <a:r>
              <a:rPr lang="en-US" sz="1400" b="1" i="1" dirty="0">
                <a:solidFill>
                  <a:srgbClr val="C8102E"/>
                </a:solidFill>
                <a:latin typeface="Constantia" panose="02030602050306030303" pitchFamily="18" charset="0"/>
              </a:rPr>
              <a:t>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i="1" dirty="0">
                <a:latin typeface="Constantia" panose="02030602050306030303" pitchFamily="18" charset="0"/>
              </a:rPr>
              <a:t> </a:t>
            </a:r>
          </a:p>
          <a:p>
            <a:r>
              <a:rPr lang="en-US" sz="1600" b="1" i="1" dirty="0">
                <a:latin typeface="Constantia" panose="02030602050306030303" pitchFamily="18" charset="0"/>
              </a:rPr>
              <a:t>Greek Chicken Tzatziki Bowl~ </a:t>
            </a:r>
            <a:r>
              <a:rPr lang="en-US" sz="1400" b="1" i="1" dirty="0">
                <a:solidFill>
                  <a:srgbClr val="C8102E"/>
                </a:solidFill>
                <a:latin typeface="Constantia" panose="02030602050306030303" pitchFamily="18" charset="0"/>
              </a:rPr>
              <a:t>$12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i="1" dirty="0">
                <a:latin typeface="Constantia" panose="02030602050306030303" pitchFamily="18" charset="0"/>
              </a:rPr>
              <a:t>Greek Chicken on Salad Greens with Cucumber, Avocado, Kalamata Olives, Roasted Red Peppers, Onion, Tomato, Feta Cheese, Tzatziki &amp; Ginger Tahini Dressing. </a:t>
            </a:r>
            <a:r>
              <a:rPr lang="en-US" sz="1400" b="1" i="1" dirty="0">
                <a:solidFill>
                  <a:srgbClr val="C8102E"/>
                </a:solidFill>
                <a:latin typeface="Constantia" panose="02030602050306030303" pitchFamily="18" charset="0"/>
              </a:rPr>
              <a:t>(GF) </a:t>
            </a:r>
            <a:endParaRPr lang="en-US" sz="1400" i="1" dirty="0">
              <a:latin typeface="Constantia" panose="02030602050306030303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i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br>
              <a:rPr lang="en-US" sz="1400" i="1" dirty="0">
                <a:solidFill>
                  <a:prstClr val="black"/>
                </a:solidFill>
                <a:latin typeface="Constantia" panose="02030602050306030303" pitchFamily="18" charset="0"/>
              </a:rPr>
            </a:br>
            <a:r>
              <a:rPr lang="en-US" sz="1600" b="1" i="1" dirty="0">
                <a:solidFill>
                  <a:prstClr val="black"/>
                </a:solidFill>
                <a:latin typeface="Constantia" panose="02030602050306030303" pitchFamily="18" charset="0"/>
              </a:rPr>
              <a:t>Lemon Butter Shrimp</a:t>
            </a: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~ </a:t>
            </a: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srgbClr val="C8102E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$13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Over Parmesan Corn Polenta </a:t>
            </a: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srgbClr val="C8102E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(GF)</a:t>
            </a:r>
            <a:b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</a:b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 </a:t>
            </a:r>
            <a:endParaRPr lang="en-US" sz="900" i="1" dirty="0">
              <a:solidFill>
                <a:prstClr val="black"/>
              </a:solidFill>
              <a:latin typeface="Constantia" panose="02030602050306030303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Half Deli Sandwich &amp; Soup or Side Salad Combo ~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 </a:t>
            </a: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srgbClr val="C8102E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$9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i="1" dirty="0">
                <a:solidFill>
                  <a:prstClr val="black"/>
                </a:solidFill>
                <a:latin typeface="Constantia" panose="02030602050306030303" pitchFamily="18" charset="0"/>
              </a:rPr>
              <a:t>Mix it up, choose any two.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 panose="02030602050306030303" pitchFamily="18" charset="0"/>
              <a:ea typeface="+mn-ea"/>
              <a:cs typeface="+mn-cs"/>
            </a:endParaRPr>
          </a:p>
          <a:p>
            <a:pPr algn="ctr"/>
            <a:endParaRPr lang="en-US" sz="600" dirty="0">
              <a:latin typeface="Constantia" panose="02030602050306030303" pitchFamily="18" charset="0"/>
            </a:endParaRPr>
          </a:p>
          <a:p>
            <a:pPr algn="ctr"/>
            <a:endParaRPr lang="en-US" sz="600" dirty="0">
              <a:latin typeface="Constantia" panose="02030602050306030303" pitchFamily="18" charset="0"/>
            </a:endParaRPr>
          </a:p>
          <a:p>
            <a:pPr algn="ctr"/>
            <a:r>
              <a:rPr lang="en-US" sz="1400" b="1" u="sng" dirty="0">
                <a:solidFill>
                  <a:srgbClr val="C8102E"/>
                </a:solidFill>
                <a:latin typeface="Constantia" panose="02030602050306030303" pitchFamily="18" charset="0"/>
              </a:rPr>
              <a:t>Soups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>
                <a:solidFill>
                  <a:prstClr val="black"/>
                </a:solidFill>
                <a:latin typeface="Constantia" panose="02030602050306030303" pitchFamily="18" charset="0"/>
              </a:rPr>
              <a:t>Chicken and Rice Soup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~</a:t>
            </a:r>
            <a:r>
              <a:rPr kumimoji="0" lang="en-US" sz="1200" b="1" i="1" u="none" strike="noStrike" kern="1200" cap="none" spc="0" normalizeH="0" baseline="0" noProof="0" dirty="0">
                <a:ln>
                  <a:noFill/>
                </a:ln>
                <a:solidFill>
                  <a:srgbClr val="C8102E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 </a:t>
            </a:r>
            <a:r>
              <a:rPr lang="en-US" sz="1200" b="1" i="1" dirty="0">
                <a:solidFill>
                  <a:srgbClr val="C8102E"/>
                </a:solidFill>
                <a:latin typeface="Constantia" panose="02030602050306030303" pitchFamily="18" charset="0"/>
              </a:rPr>
              <a:t>$4</a:t>
            </a:r>
            <a:r>
              <a:rPr kumimoji="0" lang="en-US" sz="1200" b="1" i="1" u="none" strike="noStrike" kern="1200" cap="none" spc="0" normalizeH="0" baseline="0" noProof="0" dirty="0">
                <a:ln>
                  <a:noFill/>
                </a:ln>
                <a:solidFill>
                  <a:srgbClr val="C8102E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/</a:t>
            </a:r>
            <a:r>
              <a:rPr lang="en-US" sz="1400" b="1" i="1" dirty="0">
                <a:solidFill>
                  <a:srgbClr val="C8102E"/>
                </a:solidFill>
                <a:latin typeface="Constantia" panose="02030602050306030303" pitchFamily="18" charset="0"/>
              </a:rPr>
              <a:t>$7</a:t>
            </a:r>
          </a:p>
          <a:p>
            <a:pPr>
              <a:defRPr/>
            </a:pPr>
            <a:endParaRPr lang="en-US" sz="900" b="1" i="1" dirty="0">
              <a:solidFill>
                <a:srgbClr val="C8102E"/>
              </a:solidFill>
              <a:latin typeface="Constantia" panose="02030602050306030303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Vegan </a:t>
            </a:r>
            <a:r>
              <a:rPr lang="en-US" sz="1600" b="1" dirty="0">
                <a:solidFill>
                  <a:prstClr val="black"/>
                </a:solidFill>
                <a:latin typeface="Constantia" panose="02030602050306030303" pitchFamily="18" charset="0"/>
              </a:rPr>
              <a:t>African Yam Soup </a:t>
            </a: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srgbClr val="C8102E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(GF, Vegan)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~</a:t>
            </a: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rgbClr val="C8102E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 </a:t>
            </a: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srgbClr val="C8102E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$4/$7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1" u="none" strike="noStrike" kern="1200" cap="none" spc="0" normalizeH="0" baseline="0" noProof="0" dirty="0">
              <a:ln>
                <a:noFill/>
              </a:ln>
              <a:solidFill>
                <a:srgbClr val="C8102E"/>
              </a:solidFill>
              <a:effectLst/>
              <a:uLnTx/>
              <a:uFillTx/>
              <a:latin typeface="Constantia" panose="02030602050306030303" pitchFamily="18" charset="0"/>
              <a:ea typeface="+mn-ea"/>
              <a:cs typeface="+mn-cs"/>
            </a:endParaRPr>
          </a:p>
          <a:p>
            <a:pPr algn="ctr">
              <a:defRPr/>
            </a:pPr>
            <a:endParaRPr kumimoji="0" lang="en-US" sz="16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 panose="02030602050306030303" pitchFamily="18" charset="0"/>
              <a:ea typeface="+mn-ea"/>
              <a:cs typeface="+mn-cs"/>
            </a:endParaRPr>
          </a:p>
          <a:p>
            <a:pPr algn="ctr">
              <a:defRPr/>
            </a:pPr>
            <a:r>
              <a:rPr kumimoji="0" lang="en-US" sz="15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**All </a:t>
            </a:r>
            <a:r>
              <a:rPr lang="en-US" sz="1500" i="1" dirty="0">
                <a:solidFill>
                  <a:prstClr val="black"/>
                </a:solidFill>
                <a:latin typeface="Constantia" panose="02030602050306030303" pitchFamily="18" charset="0"/>
              </a:rPr>
              <a:t>Entrees &amp; Soups Made with In-Season </a:t>
            </a:r>
            <a:r>
              <a:rPr kumimoji="0" lang="en-US" sz="15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Locally Sourced Organic Vegetables!**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1" u="none" strike="noStrike" kern="1200" cap="none" spc="0" normalizeH="0" baseline="0" noProof="0" dirty="0">
              <a:ln>
                <a:noFill/>
              </a:ln>
              <a:solidFill>
                <a:srgbClr val="C8102E"/>
              </a:solidFill>
              <a:effectLst/>
              <a:uLnTx/>
              <a:uFillTx/>
              <a:latin typeface="Constantia" panose="02030602050306030303" pitchFamily="18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1" u="none" strike="noStrike" kern="1200" cap="none" spc="0" normalizeH="0" baseline="0" noProof="0" dirty="0">
              <a:ln>
                <a:noFill/>
              </a:ln>
              <a:solidFill>
                <a:srgbClr val="C8102E"/>
              </a:solidFill>
              <a:effectLst/>
              <a:uLnTx/>
              <a:uFillTx/>
              <a:latin typeface="Constantia" panose="02030602050306030303" pitchFamily="18" charset="0"/>
              <a:ea typeface="+mn-ea"/>
              <a:cs typeface="+mn-cs"/>
            </a:endParaRPr>
          </a:p>
          <a:p>
            <a:pPr>
              <a:defRPr/>
            </a:pPr>
            <a:endParaRPr lang="en-US" sz="1200" b="1" i="1" dirty="0">
              <a:solidFill>
                <a:srgbClr val="C8102E"/>
              </a:solidFill>
              <a:latin typeface="Constantia" panose="02030602050306030303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1" u="none" strike="noStrike" kern="1200" cap="none" spc="0" normalizeH="0" baseline="0" noProof="0" dirty="0">
              <a:ln>
                <a:noFill/>
              </a:ln>
              <a:solidFill>
                <a:srgbClr val="C8102E"/>
              </a:solidFill>
              <a:effectLst/>
              <a:uLnTx/>
              <a:uFillTx/>
              <a:latin typeface="Constantia" panose="02030602050306030303" pitchFamily="18" charset="0"/>
              <a:ea typeface="+mn-ea"/>
              <a:cs typeface="+mn-cs"/>
            </a:endParaRPr>
          </a:p>
          <a:p>
            <a:pPr>
              <a:defRPr/>
            </a:pPr>
            <a:endParaRPr kumimoji="0" lang="en-US" sz="1200" b="1" i="1" u="none" strike="noStrike" kern="1200" cap="none" spc="0" normalizeH="0" baseline="0" noProof="0" dirty="0">
              <a:ln>
                <a:noFill/>
              </a:ln>
              <a:solidFill>
                <a:srgbClr val="C8102E"/>
              </a:solidFill>
              <a:effectLst/>
              <a:uLnTx/>
              <a:uFillTx/>
              <a:latin typeface="Constantia" panose="02030602050306030303" pitchFamily="18" charset="0"/>
              <a:ea typeface="+mn-ea"/>
              <a:cs typeface="+mn-cs"/>
            </a:endParaRPr>
          </a:p>
          <a:p>
            <a:endParaRPr lang="en-US" sz="700" dirty="0">
              <a:latin typeface="Constantia" panose="02030602050306030303" pitchFamily="18" charset="0"/>
            </a:endParaRPr>
          </a:p>
          <a:p>
            <a:endParaRPr lang="en-US" sz="700" dirty="0">
              <a:latin typeface="Constantia" panose="02030602050306030303" pitchFamily="18" charset="0"/>
            </a:endParaRPr>
          </a:p>
          <a:p>
            <a:endParaRPr lang="en-US" sz="1200" b="1" i="1" dirty="0">
              <a:solidFill>
                <a:srgbClr val="C8102E"/>
              </a:solidFill>
              <a:latin typeface="Constantia" panose="02030602050306030303" pitchFamily="18" charset="0"/>
            </a:endParaRPr>
          </a:p>
          <a:p>
            <a:endParaRPr lang="en-US" sz="1600" dirty="0">
              <a:latin typeface="Constantia" panose="02030602050306030303" pitchFamily="18" charset="0"/>
            </a:endParaRPr>
          </a:p>
          <a:p>
            <a:endParaRPr lang="en-US" sz="1200" dirty="0">
              <a:latin typeface="Constantia" panose="02030602050306030303" pitchFamily="18" charset="0"/>
            </a:endParaRPr>
          </a:p>
          <a:p>
            <a:endParaRPr lang="en-US" sz="500" dirty="0">
              <a:solidFill>
                <a:prstClr val="black"/>
              </a:solidFill>
              <a:latin typeface="Constantia" panose="02030602050306030303" pitchFamily="18" charset="0"/>
            </a:endParaRPr>
          </a:p>
          <a:p>
            <a:endParaRPr lang="en-US" sz="1600" i="1" dirty="0">
              <a:latin typeface="Constantia" panose="02030602050306030303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D7CD86-3B98-4A6E-B302-A6B0C60DBF35}"/>
              </a:ext>
            </a:extLst>
          </p:cNvPr>
          <p:cNvSpPr txBox="1"/>
          <p:nvPr/>
        </p:nvSpPr>
        <p:spPr>
          <a:xfrm>
            <a:off x="-58884" y="7158679"/>
            <a:ext cx="77602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Constantia" panose="02030602050306030303" pitchFamily="18" charset="0"/>
              </a:rPr>
              <a:t>Gluten Free: </a:t>
            </a:r>
            <a:r>
              <a:rPr lang="en-US" sz="1200" dirty="0">
                <a:solidFill>
                  <a:srgbClr val="C8102E"/>
                </a:solidFill>
                <a:latin typeface="Constantia" panose="02030602050306030303" pitchFamily="18" charset="0"/>
              </a:rPr>
              <a:t>GF</a:t>
            </a:r>
            <a:r>
              <a:rPr lang="en-US" sz="1200" dirty="0">
                <a:solidFill>
                  <a:srgbClr val="73002B"/>
                </a:solidFill>
                <a:latin typeface="Constantia" panose="02030602050306030303" pitchFamily="18" charset="0"/>
              </a:rPr>
              <a:t>  </a:t>
            </a:r>
            <a:r>
              <a:rPr lang="en-US" sz="1200" dirty="0">
                <a:latin typeface="Constantia" panose="02030602050306030303" pitchFamily="18" charset="0"/>
              </a:rPr>
              <a:t>~ Vegetarian: </a:t>
            </a:r>
            <a:r>
              <a:rPr lang="en-US" sz="1200" dirty="0">
                <a:solidFill>
                  <a:srgbClr val="C8102E"/>
                </a:solidFill>
                <a:latin typeface="Constantia" panose="02030602050306030303" pitchFamily="18" charset="0"/>
              </a:rPr>
              <a:t>VEG</a:t>
            </a:r>
            <a:r>
              <a:rPr lang="en-US" sz="1200" dirty="0">
                <a:solidFill>
                  <a:srgbClr val="73002B"/>
                </a:solidFill>
                <a:latin typeface="Constantia" panose="02030602050306030303" pitchFamily="18" charset="0"/>
              </a:rPr>
              <a:t> </a:t>
            </a:r>
            <a:r>
              <a:rPr lang="en-US" sz="1200" dirty="0">
                <a:latin typeface="Constantia" panose="02030602050306030303" pitchFamily="18" charset="0"/>
              </a:rPr>
              <a:t>~ Vegan: </a:t>
            </a:r>
            <a:r>
              <a:rPr lang="en-US" sz="1200" dirty="0">
                <a:solidFill>
                  <a:srgbClr val="C8102E"/>
                </a:solidFill>
                <a:latin typeface="Constantia" panose="02030602050306030303" pitchFamily="18" charset="0"/>
              </a:rPr>
              <a:t>V</a:t>
            </a:r>
            <a:r>
              <a:rPr lang="en-US" sz="1200" dirty="0">
                <a:solidFill>
                  <a:srgbClr val="73002B"/>
                </a:solidFill>
                <a:latin typeface="Constantia" panose="02030602050306030303" pitchFamily="18" charset="0"/>
              </a:rPr>
              <a:t> </a:t>
            </a:r>
            <a:r>
              <a:rPr lang="en-US" sz="1200" dirty="0">
                <a:latin typeface="Constantia" panose="02030602050306030303" pitchFamily="18" charset="0"/>
              </a:rPr>
              <a:t>~ Dairy Free: </a:t>
            </a:r>
            <a:r>
              <a:rPr lang="en-US" sz="1200" dirty="0">
                <a:solidFill>
                  <a:srgbClr val="C8102E"/>
                </a:solidFill>
                <a:latin typeface="Constantia" panose="02030602050306030303" pitchFamily="18" charset="0"/>
              </a:rPr>
              <a:t>DF</a:t>
            </a:r>
            <a:endParaRPr lang="en-US" dirty="0">
              <a:solidFill>
                <a:srgbClr val="C8102E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EFBA11-DDBE-494B-BA38-F2F7E6F0991F}"/>
              </a:ext>
            </a:extLst>
          </p:cNvPr>
          <p:cNvSpPr txBox="1"/>
          <p:nvPr/>
        </p:nvSpPr>
        <p:spPr>
          <a:xfrm>
            <a:off x="9049737" y="7297179"/>
            <a:ext cx="65527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900" i="1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367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4919</TotalTime>
  <Words>282</Words>
  <Application>Microsoft Office PowerPoint</Application>
  <PresentationFormat>Custom</PresentationFormat>
  <Paragraphs>54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Constantia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Rebecca</dc:creator>
  <cp:lastModifiedBy>Bianca Mylek</cp:lastModifiedBy>
  <cp:revision>142</cp:revision>
  <cp:lastPrinted>2023-08-08T14:33:16Z</cp:lastPrinted>
  <dcterms:created xsi:type="dcterms:W3CDTF">2021-12-06T15:25:26Z</dcterms:created>
  <dcterms:modified xsi:type="dcterms:W3CDTF">2023-08-08T14:37:41Z</dcterms:modified>
</cp:coreProperties>
</file>